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zauch_70@mail.ru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147" t="36047" r="42170" b="22610"/>
          <a:stretch>
            <a:fillRect/>
          </a:stretch>
        </p:blipFill>
        <p:spPr bwMode="auto">
          <a:xfrm>
            <a:off x="467544" y="404664"/>
            <a:ext cx="665216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7544" y="3717032"/>
            <a:ext cx="83471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Ответственный за ведение личных дел</a:t>
            </a:r>
          </a:p>
          <a:p>
            <a:r>
              <a:rPr lang="ru-RU" sz="2800" b="1" dirty="0" smtClean="0">
                <a:latin typeface="Cambria" pitchFamily="18" charset="0"/>
              </a:rPr>
              <a:t>Порядок ведения личных дел – локальный акт</a:t>
            </a:r>
            <a:endParaRPr lang="ru-RU" sz="2800" b="1" dirty="0">
              <a:latin typeface="Cambr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404664"/>
            <a:ext cx="4367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 smtClean="0">
                <a:hlinkClick r:id="rId3"/>
              </a:rPr>
              <a:t>Приказ  </a:t>
            </a:r>
            <a:r>
              <a:rPr lang="ru-RU" u="sng" dirty="0" smtClean="0">
                <a:hlinkClick r:id="rId3"/>
              </a:rPr>
              <a:t>Минкультуры от 31.03.2015 № 526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339752" y="5229200"/>
            <a:ext cx="4115229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Логин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/>
              </a:rPr>
              <a:t>zauch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/>
              </a:rPr>
              <a:t>_70@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/>
              </a:rPr>
              <a:t>mail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  <a:hlinkClick r:id="rId2"/>
              </a:rPr>
              <a:t>ru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Пароль:  1970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t="5026" r="1102"/>
          <a:stretch>
            <a:fillRect/>
          </a:stretch>
        </p:blipFill>
        <p:spPr bwMode="auto">
          <a:xfrm>
            <a:off x="395536" y="908720"/>
            <a:ext cx="7560840" cy="4082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323528" y="1340768"/>
            <a:ext cx="1800200" cy="10081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am\Desktop\Без названия.png"/>
          <p:cNvPicPr>
            <a:picLocks noChangeAspect="1" noChangeArrowheads="1"/>
          </p:cNvPicPr>
          <p:nvPr/>
        </p:nvPicPr>
        <p:blipFill>
          <a:blip r:embed="rId2" cstate="print"/>
          <a:srcRect t="2554" b="5501"/>
          <a:stretch>
            <a:fillRect/>
          </a:stretch>
        </p:blipFill>
        <p:spPr bwMode="auto">
          <a:xfrm>
            <a:off x="395536" y="332656"/>
            <a:ext cx="5146172" cy="576064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000686" y="2564904"/>
            <a:ext cx="41433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Font typeface="Wingdings" pitchFamily="2" charset="2"/>
              <a:buChar char="§"/>
            </a:pPr>
            <a:r>
              <a:rPr lang="ru-RU" b="1" dirty="0" smtClean="0">
                <a:latin typeface="Cambria" pitchFamily="18" charset="0"/>
              </a:rPr>
              <a:t>Обложка</a:t>
            </a:r>
          </a:p>
          <a:p>
            <a:pPr algn="r">
              <a:buFont typeface="Wingdings" pitchFamily="2" charset="2"/>
              <a:buChar char="§"/>
            </a:pPr>
            <a:r>
              <a:rPr lang="ru-RU" b="1" dirty="0" smtClean="0">
                <a:latin typeface="Cambria" pitchFamily="18" charset="0"/>
              </a:rPr>
              <a:t>Номер личного дела</a:t>
            </a:r>
          </a:p>
          <a:p>
            <a:pPr algn="r">
              <a:buFont typeface="Wingdings" pitchFamily="2" charset="2"/>
              <a:buChar char="§"/>
            </a:pPr>
            <a:r>
              <a:rPr lang="ru-RU" b="1" dirty="0" smtClean="0">
                <a:latin typeface="Cambria" pitchFamily="18" charset="0"/>
              </a:rPr>
              <a:t>ФИО </a:t>
            </a:r>
          </a:p>
          <a:p>
            <a:pPr algn="r">
              <a:buFont typeface="Wingdings" pitchFamily="2" charset="2"/>
              <a:buChar char="§"/>
            </a:pPr>
            <a:r>
              <a:rPr lang="ru-RU" b="1" dirty="0" smtClean="0">
                <a:latin typeface="Cambria" pitchFamily="18" charset="0"/>
              </a:rPr>
              <a:t>Дата начала ведения </a:t>
            </a:r>
          </a:p>
          <a:p>
            <a:pPr algn="r"/>
            <a:r>
              <a:rPr lang="ru-RU" b="1" dirty="0" smtClean="0">
                <a:latin typeface="Cambria" pitchFamily="18" charset="0"/>
              </a:rPr>
              <a:t>и окончания ведения личного дела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0439" t="24609" r="28607" b="12392"/>
          <a:stretch>
            <a:fillRect/>
          </a:stretch>
        </p:blipFill>
        <p:spPr bwMode="auto">
          <a:xfrm>
            <a:off x="1907704" y="620688"/>
            <a:ext cx="5544616" cy="5328592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Zam\Desktop\Без названия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5256584" cy="60609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0" y="256490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 smtClean="0">
                <a:latin typeface="Cambria" pitchFamily="18" charset="0"/>
              </a:rPr>
              <a:t>Если нельзя хранить документы, то нужно </a:t>
            </a:r>
            <a:r>
              <a:rPr lang="ru-RU" b="1" dirty="0" smtClean="0">
                <a:latin typeface="Cambria" pitchFamily="18" charset="0"/>
              </a:rPr>
              <a:t>проверить их, </a:t>
            </a:r>
            <a:endParaRPr lang="ru-RU" b="1" dirty="0" smtClean="0">
              <a:latin typeface="Cambria" pitchFamily="18" charset="0"/>
            </a:endParaRPr>
          </a:p>
          <a:p>
            <a:pPr algn="r"/>
            <a:r>
              <a:rPr lang="ru-RU" b="1" dirty="0" smtClean="0">
                <a:latin typeface="Cambria" pitchFamily="18" charset="0"/>
              </a:rPr>
              <a:t>записать </a:t>
            </a:r>
            <a:r>
              <a:rPr lang="ru-RU" b="1" dirty="0" smtClean="0">
                <a:latin typeface="Cambria" pitchFamily="18" charset="0"/>
              </a:rPr>
              <a:t>данные </a:t>
            </a:r>
            <a:endParaRPr lang="ru-RU" b="1" dirty="0" smtClean="0">
              <a:latin typeface="Cambria" pitchFamily="18" charset="0"/>
            </a:endParaRPr>
          </a:p>
          <a:p>
            <a:pPr algn="r"/>
            <a:r>
              <a:rPr lang="ru-RU" b="1" dirty="0" smtClean="0">
                <a:latin typeface="Cambria" pitchFamily="18" charset="0"/>
              </a:rPr>
              <a:t>в </a:t>
            </a:r>
            <a:r>
              <a:rPr lang="ru-RU" b="1" dirty="0" smtClean="0">
                <a:latin typeface="Cambria" pitchFamily="18" charset="0"/>
              </a:rPr>
              <a:t>личную карточку и вернуть </a:t>
            </a:r>
            <a:endParaRPr lang="ru-RU" b="1" dirty="0" smtClean="0">
              <a:latin typeface="Cambria" pitchFamily="18" charset="0"/>
            </a:endParaRPr>
          </a:p>
          <a:p>
            <a:pPr algn="r"/>
            <a:r>
              <a:rPr lang="ru-RU" b="1" dirty="0" smtClean="0">
                <a:latin typeface="Cambria" pitchFamily="18" charset="0"/>
              </a:rPr>
              <a:t>(</a:t>
            </a:r>
            <a:r>
              <a:rPr lang="ru-RU" b="1" u="sng" dirty="0" smtClean="0">
                <a:latin typeface="Cambria" pitchFamily="18" charset="0"/>
                <a:hlinkClick r:id="rId3"/>
              </a:rPr>
              <a:t>ст. 65 ТК</a:t>
            </a:r>
            <a:r>
              <a:rPr lang="ru-RU" b="1" dirty="0" smtClean="0">
                <a:latin typeface="Cambria" pitchFamily="18" charset="0"/>
              </a:rPr>
              <a:t>, </a:t>
            </a:r>
            <a:r>
              <a:rPr lang="ru-RU" b="1" u="sng" dirty="0" smtClean="0">
                <a:latin typeface="Cambria" pitchFamily="18" charset="0"/>
                <a:hlinkClick r:id="rId3"/>
              </a:rPr>
              <a:t>постановление Пятнадцатого арбитражного </a:t>
            </a:r>
            <a:r>
              <a:rPr lang="ru-RU" b="1" u="sng" dirty="0" smtClean="0">
                <a:latin typeface="Cambria" pitchFamily="18" charset="0"/>
                <a:hlinkClick r:id="rId3"/>
              </a:rPr>
              <a:t>апелляционного</a:t>
            </a:r>
          </a:p>
          <a:p>
            <a:pPr algn="r"/>
            <a:r>
              <a:rPr lang="ru-RU" b="1" u="sng" dirty="0" smtClean="0">
                <a:latin typeface="Cambria" pitchFamily="18" charset="0"/>
                <a:hlinkClick r:id="rId3"/>
              </a:rPr>
              <a:t> </a:t>
            </a:r>
            <a:r>
              <a:rPr lang="ru-RU" b="1" u="sng" dirty="0" smtClean="0">
                <a:latin typeface="Cambria" pitchFamily="18" charset="0"/>
                <a:hlinkClick r:id="rId3"/>
              </a:rPr>
              <a:t>суда от 14.03.2014 по делу № А53-12557/2013</a:t>
            </a:r>
            <a:r>
              <a:rPr lang="ru-RU" b="1" dirty="0" smtClean="0">
                <a:latin typeface="Cambria" pitchFamily="18" charset="0"/>
              </a:rPr>
              <a:t>)</a:t>
            </a:r>
            <a:endParaRPr lang="ru-RU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052736"/>
            <a:ext cx="792851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Заявления и приказы о приёме на работу, переводе и т.д. </a:t>
            </a:r>
          </a:p>
          <a:p>
            <a:endParaRPr lang="ru-RU" b="1" dirty="0" smtClean="0">
              <a:latin typeface="Cambria" pitchFamily="18" charset="0"/>
            </a:endParaRPr>
          </a:p>
          <a:p>
            <a:r>
              <a:rPr lang="ru-RU" b="1" dirty="0" smtClean="0">
                <a:latin typeface="Cambria" pitchFamily="18" charset="0"/>
              </a:rPr>
              <a:t>( Хронологический порядок: заявление – приказ - трудовой договор -</a:t>
            </a:r>
          </a:p>
          <a:p>
            <a:r>
              <a:rPr lang="ru-RU" b="1" dirty="0" smtClean="0">
                <a:latin typeface="Cambria" pitchFamily="18" charset="0"/>
              </a:rPr>
              <a:t>дополнительное соглашение - справка об отсутствии судимости -</a:t>
            </a:r>
          </a:p>
          <a:p>
            <a:r>
              <a:rPr lang="ru-RU" b="1" dirty="0" smtClean="0">
                <a:latin typeface="Cambria" pitchFamily="18" charset="0"/>
              </a:rPr>
              <a:t>с</a:t>
            </a:r>
            <a:r>
              <a:rPr lang="ru-RU" b="1" dirty="0" smtClean="0">
                <a:latin typeface="Cambria" pitchFamily="18" charset="0"/>
              </a:rPr>
              <a:t>огласие на обработку персональных данных – и  т. д.)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9792" y="2852936"/>
            <a:ext cx="2879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Диплом об образовании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3356992"/>
            <a:ext cx="92965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mbria" pitchFamily="18" charset="0"/>
              </a:rPr>
              <a:t>ЕКС  </a:t>
            </a:r>
            <a:r>
              <a:rPr lang="ru-RU" dirty="0" smtClean="0">
                <a:latin typeface="Cambria" pitchFamily="18" charset="0"/>
              </a:rPr>
              <a:t>26.08.2010 № 761н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b="1" dirty="0" smtClean="0">
                <a:latin typeface="Cambria" pitchFamily="18" charset="0"/>
              </a:rPr>
              <a:t>Требования к квалификации. </a:t>
            </a:r>
            <a:endParaRPr lang="ru-RU" b="1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Высшее </a:t>
            </a:r>
            <a:r>
              <a:rPr lang="ru-RU" dirty="0" smtClean="0">
                <a:latin typeface="Cambria" pitchFamily="18" charset="0"/>
              </a:rPr>
              <a:t>профессиональное образование или среднее профессиональное образование 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по </a:t>
            </a:r>
            <a:r>
              <a:rPr lang="ru-RU" dirty="0" smtClean="0">
                <a:latin typeface="Cambria" pitchFamily="18" charset="0"/>
              </a:rPr>
              <a:t>направлению подготовки "Образование и педагогика" или в области, 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соответствующей </a:t>
            </a:r>
            <a:r>
              <a:rPr lang="ru-RU" dirty="0" smtClean="0">
                <a:latin typeface="Cambria" pitchFamily="18" charset="0"/>
              </a:rPr>
              <a:t>преподаваемому предмету, без предъявления </a:t>
            </a:r>
            <a:r>
              <a:rPr lang="ru-RU" dirty="0" smtClean="0">
                <a:latin typeface="Cambria" pitchFamily="18" charset="0"/>
              </a:rPr>
              <a:t>требований</a:t>
            </a:r>
          </a:p>
          <a:p>
            <a:r>
              <a:rPr lang="ru-RU" dirty="0" smtClean="0">
                <a:latin typeface="Cambria" pitchFamily="18" charset="0"/>
              </a:rPr>
              <a:t> </a:t>
            </a:r>
            <a:r>
              <a:rPr lang="ru-RU" dirty="0" smtClean="0">
                <a:latin typeface="Cambria" pitchFamily="18" charset="0"/>
              </a:rPr>
              <a:t>к стажу работы, либо высшее профессиональное образование или среднее 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профессиональное </a:t>
            </a:r>
            <a:r>
              <a:rPr lang="ru-RU" dirty="0" smtClean="0">
                <a:latin typeface="Cambria" pitchFamily="18" charset="0"/>
              </a:rPr>
              <a:t>образование и дополнительное профессиональное образование 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по </a:t>
            </a:r>
            <a:r>
              <a:rPr lang="ru-RU" dirty="0" smtClean="0">
                <a:latin typeface="Cambria" pitchFamily="18" charset="0"/>
              </a:rPr>
              <a:t>направлению деятельности в образовательном учреждении без предъявления </a:t>
            </a:r>
            <a:endParaRPr lang="ru-RU" dirty="0" smtClean="0">
              <a:latin typeface="Cambria" pitchFamily="18" charset="0"/>
            </a:endParaRPr>
          </a:p>
          <a:p>
            <a:r>
              <a:rPr lang="ru-RU" dirty="0" smtClean="0">
                <a:latin typeface="Cambria" pitchFamily="18" charset="0"/>
              </a:rPr>
              <a:t>требований </a:t>
            </a:r>
            <a:r>
              <a:rPr lang="ru-RU" dirty="0" smtClean="0">
                <a:latin typeface="Cambria" pitchFamily="18" charset="0"/>
              </a:rPr>
              <a:t>к стажу работы</a:t>
            </a:r>
            <a:r>
              <a:rPr lang="ru-RU" dirty="0" smtClean="0">
                <a:latin typeface="Cambria" pitchFamily="18" charset="0"/>
              </a:rPr>
              <a:t>.</a:t>
            </a:r>
            <a:endParaRPr lang="ru-RU" dirty="0" smtClean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4147" t="36421" r="42171" b="22236"/>
          <a:stretch>
            <a:fillRect/>
          </a:stretch>
        </p:blipFill>
        <p:spPr bwMode="auto">
          <a:xfrm>
            <a:off x="1331640" y="188640"/>
            <a:ext cx="6552728" cy="2376264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71600" y="2768600"/>
          <a:ext cx="756084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/>
                <a:gridCol w="378042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образованию и обучению</a:t>
                      </a:r>
                      <a:endParaRPr lang="ru-RU" b="0" i="0" dirty="0">
                        <a:solidFill>
                          <a:srgbClr val="222222"/>
                        </a:solidFill>
                        <a:latin typeface="Proxima Nova Rg Inne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>
                          <a:solidFill>
                            <a:srgbClr val="222222"/>
                          </a:solidFill>
                          <a:latin typeface="Proxima Nova Rg Inner"/>
                        </a:rPr>
                        <a:t>Учитель: высшее образование или среднее профессиональное образование в рамках укрупненных групп направлений подготовки высшего образования и специальностей среднего профессионального образования "Образование и педагогические науки" или в области, соответствующей преподаваемому предмету, либо высшее образование или среднее профессиональное образование и дополнительное профессиональное образование по направлению деятельности в образовательной организации</a:t>
                      </a:r>
                      <a:r>
                        <a:rPr lang="ru-RU" sz="1400" b="0" i="0" dirty="0" smtClean="0">
                          <a:solidFill>
                            <a:srgbClr val="222222"/>
                          </a:solidFill>
                          <a:latin typeface="Proxima Nova Rg Inner"/>
                        </a:rPr>
                        <a:t>;</a:t>
                      </a:r>
                      <a:r>
                        <a:rPr lang="ru-RU" sz="1400" b="0" i="0" dirty="0">
                          <a:solidFill>
                            <a:srgbClr val="222222"/>
                          </a:solidFill>
                          <a:latin typeface="Proxima Nova Rg Inner"/>
                        </a:rPr>
                        <a:t/>
                      </a:r>
                      <a:br>
                        <a:rPr lang="ru-RU" sz="1400" b="0" i="0" dirty="0">
                          <a:solidFill>
                            <a:srgbClr val="222222"/>
                          </a:solidFill>
                          <a:latin typeface="Proxima Nova Rg Inner"/>
                        </a:rPr>
                      </a:br>
                      <a:endParaRPr lang="ru-RU" sz="1400" b="0" i="0" dirty="0">
                        <a:solidFill>
                          <a:srgbClr val="222222"/>
                        </a:solidFill>
                        <a:latin typeface="Proxima Nova Rg Inner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27584" y="404664"/>
          <a:ext cx="7560840" cy="485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/>
                <a:gridCol w="378042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rgbClr val="222222"/>
                          </a:solidFill>
                          <a:latin typeface="Cambria" pitchFamily="18" charset="0"/>
                        </a:rPr>
                        <a:t>Особые условия допуска к работе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i="0" dirty="0">
                          <a:solidFill>
                            <a:srgbClr val="222222"/>
                          </a:solidFill>
                          <a:latin typeface="Cambria" pitchFamily="18" charset="0"/>
                        </a:rPr>
                        <a:t>К педагогической деятельности не допускаются лица: лишенные права заниматься педагогической деятельностью в соответствии с вступившим в законную силу приговором суда</a:t>
                      </a:r>
                      <a:r>
                        <a:rPr lang="ru-RU" b="0" i="0" dirty="0" smtClean="0">
                          <a:solidFill>
                            <a:srgbClr val="222222"/>
                          </a:solidFill>
                          <a:latin typeface="Cambria" pitchFamily="18" charset="0"/>
                        </a:rPr>
                        <a:t>;</a:t>
                      </a:r>
                    </a:p>
                    <a:p>
                      <a:pPr algn="l"/>
                      <a:r>
                        <a:rPr lang="ru-RU" b="0" i="0" dirty="0" smtClean="0">
                          <a:solidFill>
                            <a:srgbClr val="222222"/>
                          </a:solidFill>
                          <a:latin typeface="Cambria" pitchFamily="18" charset="0"/>
                        </a:rPr>
                        <a:t> </a:t>
                      </a:r>
                      <a:r>
                        <a:rPr lang="ru-RU" b="0" i="0" dirty="0">
                          <a:solidFill>
                            <a:srgbClr val="222222"/>
                          </a:solidFill>
                          <a:latin typeface="Cambria" pitchFamily="18" charset="0"/>
                        </a:rPr>
                        <a:t>имеющие или имевшие судимость за преступления, состав и виды которых установлены законодательством Российской Федерации; признанные недееспособными в установленном федеральным законом порядке; имеющие заболевания, предусмотренные установленным перечнем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63688" y="5445224"/>
            <a:ext cx="553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</a:rPr>
              <a:t>Трудовые действия, умения, знания</a:t>
            </a:r>
            <a:endParaRPr lang="ru-RU" sz="24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548680"/>
            <a:ext cx="69192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Документ о повышении квалификации</a:t>
            </a:r>
          </a:p>
          <a:p>
            <a:r>
              <a:rPr lang="ru-RU" b="1" dirty="0" smtClean="0">
                <a:latin typeface="Cambria" pitchFamily="18" charset="0"/>
              </a:rPr>
              <a:t>Документы, подтверждающие квалификационный уровень </a:t>
            </a:r>
          </a:p>
          <a:p>
            <a:r>
              <a:rPr lang="ru-RU" b="1" dirty="0" smtClean="0">
                <a:latin typeface="Cambria" pitchFamily="18" charset="0"/>
              </a:rPr>
              <a:t>( Приказ с конкретным указанием  ФИО)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844824"/>
            <a:ext cx="929267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Cambria" pitchFamily="18" charset="0"/>
              </a:rPr>
              <a:t>Трудовой договор. </a:t>
            </a:r>
          </a:p>
          <a:p>
            <a:pPr algn="ctr"/>
            <a:r>
              <a:rPr lang="ru-RU" u="sng" dirty="0" smtClean="0">
                <a:latin typeface="Cambria" pitchFamily="18" charset="0"/>
              </a:rPr>
              <a:t>Основные ошибки при составлении трудового договора -не полные</a:t>
            </a:r>
          </a:p>
          <a:p>
            <a:pPr algn="ctr"/>
            <a:r>
              <a:rPr lang="ru-RU" u="sng" dirty="0" smtClean="0">
                <a:latin typeface="Cambria" pitchFamily="18" charset="0"/>
              </a:rPr>
              <a:t> и не корректные сведения о в части режима работы и условий оплаты труда</a:t>
            </a:r>
          </a:p>
          <a:p>
            <a:r>
              <a:rPr lang="ru-RU" b="1" dirty="0" smtClean="0">
                <a:latin typeface="Cambria" pitchFamily="18" charset="0"/>
              </a:rPr>
              <a:t>Условия оплаты труда </a:t>
            </a:r>
            <a:r>
              <a:rPr lang="ru-RU" dirty="0" smtClean="0">
                <a:latin typeface="Cambria" pitchFamily="18" charset="0"/>
              </a:rPr>
              <a:t>( оклад, ставка заработной платы, доплаты, надбавки, </a:t>
            </a:r>
          </a:p>
          <a:p>
            <a:r>
              <a:rPr lang="ru-RU" dirty="0" smtClean="0">
                <a:latin typeface="Cambria" pitchFamily="18" charset="0"/>
              </a:rPr>
              <a:t>поощрительные выплаты, выплаты компенсационного и стимулирующего характера)</a:t>
            </a:r>
          </a:p>
          <a:p>
            <a:r>
              <a:rPr lang="ru-RU" b="1" dirty="0" smtClean="0">
                <a:latin typeface="Cambria" pitchFamily="18" charset="0"/>
              </a:rPr>
              <a:t>Режим рабочего времени </a:t>
            </a:r>
            <a:r>
              <a:rPr lang="ru-RU" dirty="0" smtClean="0">
                <a:latin typeface="Cambria" pitchFamily="18" charset="0"/>
              </a:rPr>
              <a:t>( прописать выходные дни, какая рабочая неделя, какие</a:t>
            </a:r>
          </a:p>
          <a:p>
            <a:r>
              <a:rPr lang="ru-RU" dirty="0" smtClean="0">
                <a:latin typeface="Cambria" pitchFamily="18" charset="0"/>
              </a:rPr>
              <a:t> особые условия труда)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077072"/>
            <a:ext cx="9371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Должность и формулировка, на какой срок принят работник должны совпадать в:</a:t>
            </a:r>
          </a:p>
          <a:p>
            <a:pPr algn="ctr"/>
            <a:r>
              <a:rPr lang="ru-RU" b="1" dirty="0" smtClean="0">
                <a:latin typeface="Cambria" pitchFamily="18" charset="0"/>
              </a:rPr>
              <a:t> </a:t>
            </a:r>
            <a:r>
              <a:rPr lang="ru-RU" b="1" u="sng" dirty="0" smtClean="0">
                <a:latin typeface="Cambria" pitchFamily="18" charset="0"/>
              </a:rPr>
              <a:t>заявлении работника = приказе о принятии на работу = трудовом договоре </a:t>
            </a:r>
            <a:endParaRPr lang="ru-RU" b="1" u="sng" dirty="0"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869160"/>
            <a:ext cx="7692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ambria" pitchFamily="18" charset="0"/>
              </a:rPr>
              <a:t>Должностная инструкция на каждую из должностей, в том числе и </a:t>
            </a:r>
          </a:p>
          <a:p>
            <a:r>
              <a:rPr lang="ru-RU" b="1" dirty="0" smtClean="0">
                <a:latin typeface="Cambria" pitchFamily="18" charset="0"/>
              </a:rPr>
              <a:t> в соответствии с профессиональным стандартом: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517232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u="sng" dirty="0" smtClean="0">
                <a:solidFill>
                  <a:srgbClr val="002060"/>
                </a:solidFill>
              </a:rPr>
              <a:t>https://vip.1obraz.ru/#/document/16/87349/bssPhr22</a:t>
            </a:r>
            <a:endParaRPr lang="ru-RU" b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020" y="1628800"/>
            <a:ext cx="746672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Cambria" pitchFamily="18" charset="0"/>
              </a:rPr>
              <a:t>Общие замечания: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Cambria" pitchFamily="18" charset="0"/>
              </a:rPr>
              <a:t>Нет единого оформления личных дел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Cambria" pitchFamily="18" charset="0"/>
              </a:rPr>
              <a:t>Документы в личном деле не соответствуют описи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Cambria" pitchFamily="18" charset="0"/>
              </a:rPr>
              <a:t>Документы расположены не в читаемом формате,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Cambria" pitchFamily="18" charset="0"/>
              </a:rPr>
              <a:t>на черновиках, не по пути следования,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Cambria" pitchFamily="18" charset="0"/>
              </a:rPr>
              <a:t>Нет чёткой структуры в личном деле,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Cambria" pitchFamily="18" charset="0"/>
              </a:rPr>
              <a:t>Много лишних и не актуальных документов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404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Zam</dc:creator>
  <cp:lastModifiedBy>Zam</cp:lastModifiedBy>
  <cp:revision>5</cp:revision>
  <dcterms:created xsi:type="dcterms:W3CDTF">2021-10-05T04:45:55Z</dcterms:created>
  <dcterms:modified xsi:type="dcterms:W3CDTF">2021-10-05T07:46:14Z</dcterms:modified>
</cp:coreProperties>
</file>